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3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9389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7287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5693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1427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443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558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8350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7511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09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207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79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3B97D-99CC-445D-B0E0-95E1CFB8289D}" type="datetimeFigureOut">
              <a:rPr lang="ko-KR" altLang="en-US" smtClean="0"/>
              <a:t>2023-08-13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51E75-354E-4BAB-8F58-2A4EB1636E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96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D8A993-B521-29AA-F7DB-BC9EB506A792}"/>
              </a:ext>
            </a:extLst>
          </p:cNvPr>
          <p:cNvSpPr txBox="1"/>
          <p:nvPr/>
        </p:nvSpPr>
        <p:spPr>
          <a:xfrm>
            <a:off x="251669" y="238186"/>
            <a:ext cx="9353725" cy="519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latinLnBrk="1">
              <a:lnSpc>
                <a:spcPct val="130000"/>
              </a:lnSpc>
              <a:spcAft>
                <a:spcPts val="800"/>
              </a:spcAft>
            </a:pPr>
            <a:r>
              <a:rPr lang="en-US" altLang="ko-KR" sz="24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COST</a:t>
            </a:r>
            <a:r>
              <a:rPr lang="ko-KR" altLang="ko-KR" sz="24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부문 현장과제</a:t>
            </a:r>
            <a:endParaRPr lang="en-US" altLang="ko-KR" sz="2400" b="1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B2303DB4-B30E-EDB2-4D95-8F2ABC9920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438"/>
              </p:ext>
            </p:extLst>
          </p:nvPr>
        </p:nvGraphicFramePr>
        <p:xfrm>
          <a:off x="335560" y="5335398"/>
          <a:ext cx="5821959" cy="1220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6337">
                  <a:extLst>
                    <a:ext uri="{9D8B030D-6E8A-4147-A177-3AD203B41FA5}">
                      <a16:colId xmlns:a16="http://schemas.microsoft.com/office/drawing/2014/main" val="1709825444"/>
                    </a:ext>
                  </a:extLst>
                </a:gridCol>
                <a:gridCol w="4255622">
                  <a:extLst>
                    <a:ext uri="{9D8B030D-6E8A-4147-A177-3AD203B41FA5}">
                      <a16:colId xmlns:a16="http://schemas.microsoft.com/office/drawing/2014/main" val="2704258422"/>
                    </a:ext>
                  </a:extLst>
                </a:gridCol>
              </a:tblGrid>
              <a:tr h="4068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엔트리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8268645"/>
                  </a:ext>
                </a:extLst>
              </a:tr>
              <a:tr h="4068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팀명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2975650"/>
                  </a:ext>
                </a:extLst>
              </a:tr>
              <a:tr h="4068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발표자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349640"/>
                  </a:ext>
                </a:extLst>
              </a:tr>
            </a:tbl>
          </a:graphicData>
        </a:graphic>
      </p:graphicFrame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E0857DA1-7D1F-9588-F278-0B437B2BBC8A}"/>
              </a:ext>
            </a:extLst>
          </p:cNvPr>
          <p:cNvCxnSpPr>
            <a:cxnSpLocks/>
          </p:cNvCxnSpPr>
          <p:nvPr/>
        </p:nvCxnSpPr>
        <p:spPr>
          <a:xfrm>
            <a:off x="335560" y="872455"/>
            <a:ext cx="913561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235B7DC-439D-751D-51B1-AF99D303F3A8}"/>
              </a:ext>
            </a:extLst>
          </p:cNvPr>
          <p:cNvSpPr txBox="1"/>
          <p:nvPr/>
        </p:nvSpPr>
        <p:spPr>
          <a:xfrm>
            <a:off x="335560" y="990073"/>
            <a:ext cx="9135610" cy="4209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KSAE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원가명세표는 디자인 이벤트 중 비용부문의 점수를 부여하는 용도에 국한된 것이 아니라 차량 제작 시 현실적인 예산을 설정하고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팀이 추구하는 목표에 대해 합리적으로 접근할 수 있도록 팀의 비용 데이터를 축적할 수 있도록 돕는 데 의의가 있다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endParaRPr lang="ko-KR" altLang="ko-KR" sz="5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이번 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COST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부문에서는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지금까지 쌓아 온 팀내 원가명세표를 분석하여 예산을 효율적으로 사용할 수 있도록 돕고자 하기와 같은 현장과제 질문을 구성하였으므로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팀의 원가명세표를 분석하여 답변</a:t>
            </a:r>
            <a:r>
              <a:rPr lang="ko-KR" altLang="en-US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한다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endParaRPr lang="ko-KR" altLang="ko-KR" sz="5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r>
              <a:rPr lang="ko-KR" altLang="en-US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메인 질문은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두가지로 구성되어 있</a:t>
            </a:r>
            <a:r>
              <a:rPr lang="ko-KR" altLang="en-US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고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각 질문에 대한 추가 질문이 제시될 수 있으며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절대적인 절감가격의 높고 낮음보다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답변이 도출되기까지의 논리에 대해 평가한다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  <a:p>
            <a:pPr algn="just" latinLnBrk="0">
              <a:lnSpc>
                <a:spcPct val="130000"/>
              </a:lnSpc>
              <a:spcAft>
                <a:spcPts val="800"/>
              </a:spcAft>
            </a:pPr>
            <a:endParaRPr lang="en-US" altLang="ko-KR" sz="5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r" latinLnBrk="0">
              <a:lnSpc>
                <a:spcPct val="130000"/>
              </a:lnSpc>
              <a:spcAft>
                <a:spcPts val="800"/>
              </a:spcAft>
            </a:pP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※ </a:t>
            </a:r>
            <a:r>
              <a:rPr lang="ko-KR" altLang="en-US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현장 평가 시 답안 프린팅 하여 </a:t>
            </a:r>
            <a:r>
              <a:rPr lang="en-US" altLang="ko-KR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부 제출할 것 </a:t>
            </a:r>
            <a:endParaRPr lang="ko-KR" altLang="ko-KR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97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D8A993-B521-29AA-F7DB-BC9EB506A792}"/>
              </a:ext>
            </a:extLst>
          </p:cNvPr>
          <p:cNvSpPr txBox="1"/>
          <p:nvPr/>
        </p:nvSpPr>
        <p:spPr>
          <a:xfrm>
            <a:off x="251669" y="176798"/>
            <a:ext cx="9353725" cy="781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latinLnBrk="1">
              <a:lnSpc>
                <a:spcPct val="130000"/>
              </a:lnSpc>
              <a:spcAft>
                <a:spcPts val="800"/>
              </a:spcAft>
            </a:pPr>
            <a:r>
              <a:rPr lang="en-US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1. </a:t>
            </a:r>
            <a:r>
              <a:rPr lang="ko-KR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과거 차량의 원가 명세표와 비교하였을 때</a:t>
            </a:r>
            <a:r>
              <a:rPr lang="en-US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동일 품목 중 가장 크게 원가절감을 이룬 품목을 제시하고</a:t>
            </a:r>
            <a:r>
              <a:rPr lang="en-US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원가절감을 이룰 수 있었던 이유에 대해 설명할 것</a:t>
            </a:r>
            <a:r>
              <a:rPr lang="en-US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509710-8FC0-1A2D-9D90-29712D031827}"/>
              </a:ext>
            </a:extLst>
          </p:cNvPr>
          <p:cNvSpPr txBox="1"/>
          <p:nvPr/>
        </p:nvSpPr>
        <p:spPr>
          <a:xfrm>
            <a:off x="335560" y="1019362"/>
            <a:ext cx="92698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* </a:t>
            </a:r>
            <a:r>
              <a:rPr lang="ko-KR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대회 첫 참가로 과거 원가명세표가 없는 경우</a:t>
            </a:r>
            <a:r>
              <a:rPr lang="en-US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금년도 차량에서</a:t>
            </a:r>
            <a:r>
              <a:rPr lang="ko-KR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원가절감에 대해 가장 노력한 부분에 대해 제시</a:t>
            </a:r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표 6">
            <a:extLst>
              <a:ext uri="{FF2B5EF4-FFF2-40B4-BE49-F238E27FC236}">
                <a16:creationId xmlns:a16="http://schemas.microsoft.com/office/drawing/2014/main" id="{FBC3B0A1-4FB6-AB0E-1E9A-70BC72C9CE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750618"/>
              </p:ext>
            </p:extLst>
          </p:nvPr>
        </p:nvGraphicFramePr>
        <p:xfrm>
          <a:off x="335560" y="1369984"/>
          <a:ext cx="9135610" cy="5129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537">
                  <a:extLst>
                    <a:ext uri="{9D8B030D-6E8A-4147-A177-3AD203B41FA5}">
                      <a16:colId xmlns:a16="http://schemas.microsoft.com/office/drawing/2014/main" val="1709825444"/>
                    </a:ext>
                  </a:extLst>
                </a:gridCol>
                <a:gridCol w="6040073">
                  <a:extLst>
                    <a:ext uri="{9D8B030D-6E8A-4147-A177-3AD203B41FA5}">
                      <a16:colId xmlns:a16="http://schemas.microsoft.com/office/drawing/2014/main" val="2704258422"/>
                    </a:ext>
                  </a:extLst>
                </a:gridCol>
              </a:tblGrid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품목명 </a:t>
                      </a:r>
                      <a:r>
                        <a:rPr lang="en-US" altLang="ko-KR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or </a:t>
                      </a:r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Times New Roman" panose="02020603050405020304" pitchFamily="18" charset="0"/>
                        </a:rPr>
                        <a:t>원가절감 요인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8268645"/>
                  </a:ext>
                </a:extLst>
              </a:tr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이전차량 </a:t>
                      </a:r>
                      <a:r>
                        <a:rPr lang="ko-KR" altLang="en-US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부품가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2975650"/>
                  </a:ext>
                </a:extLst>
              </a:tr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금년도 차량 </a:t>
                      </a:r>
                      <a:r>
                        <a:rPr lang="ko-KR" altLang="en-US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부품가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349640"/>
                  </a:ext>
                </a:extLst>
              </a:tr>
              <a:tr h="38018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원가절감 달성 방안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3820042"/>
                  </a:ext>
                </a:extLst>
              </a:tr>
              <a:tr h="3608952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034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5408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509710-8FC0-1A2D-9D90-29712D031827}"/>
              </a:ext>
            </a:extLst>
          </p:cNvPr>
          <p:cNvSpPr txBox="1"/>
          <p:nvPr/>
        </p:nvSpPr>
        <p:spPr>
          <a:xfrm>
            <a:off x="335560" y="1019362"/>
            <a:ext cx="92698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* </a:t>
            </a:r>
            <a:r>
              <a:rPr lang="ko-KR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대회 첫 참가로 과거 원가명세표가 없는 경우</a:t>
            </a:r>
            <a:r>
              <a:rPr lang="en-US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금년도 차량에서</a:t>
            </a:r>
            <a:r>
              <a:rPr lang="ko-KR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원가상승이 가장 큰 </a:t>
            </a:r>
            <a:r>
              <a:rPr lang="ko-KR" altLang="ko-KR" sz="1400" kern="100" dirty="0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부분에 대해 제시</a:t>
            </a:r>
            <a:endParaRPr lang="ko-KR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2" name="표 6">
            <a:extLst>
              <a:ext uri="{FF2B5EF4-FFF2-40B4-BE49-F238E27FC236}">
                <a16:creationId xmlns:a16="http://schemas.microsoft.com/office/drawing/2014/main" id="{E786F617-8883-0418-C541-C8DA98B4D3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340638"/>
              </p:ext>
            </p:extLst>
          </p:nvPr>
        </p:nvGraphicFramePr>
        <p:xfrm>
          <a:off x="335560" y="1370884"/>
          <a:ext cx="9135610" cy="5129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5537">
                  <a:extLst>
                    <a:ext uri="{9D8B030D-6E8A-4147-A177-3AD203B41FA5}">
                      <a16:colId xmlns:a16="http://schemas.microsoft.com/office/drawing/2014/main" val="1709825444"/>
                    </a:ext>
                  </a:extLst>
                </a:gridCol>
                <a:gridCol w="6040073">
                  <a:extLst>
                    <a:ext uri="{9D8B030D-6E8A-4147-A177-3AD203B41FA5}">
                      <a16:colId xmlns:a16="http://schemas.microsoft.com/office/drawing/2014/main" val="2704258422"/>
                    </a:ext>
                  </a:extLst>
                </a:gridCol>
              </a:tblGrid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품목명 </a:t>
                      </a:r>
                      <a:r>
                        <a:rPr lang="en-US" altLang="ko-KR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or </a:t>
                      </a:r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원가상승 요인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8268645"/>
                  </a:ext>
                </a:extLst>
              </a:tr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이전차량 </a:t>
                      </a:r>
                      <a:r>
                        <a:rPr lang="ko-KR" altLang="en-US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부품가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2975650"/>
                  </a:ext>
                </a:extLst>
              </a:tr>
              <a:tr h="380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금년도 차량 </a:t>
                      </a:r>
                      <a:r>
                        <a:rPr lang="ko-KR" altLang="en-US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부품가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349640"/>
                  </a:ext>
                </a:extLst>
              </a:tr>
              <a:tr h="38018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1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차기년도</a:t>
                      </a:r>
                      <a:r>
                        <a:rPr lang="ko-KR" altLang="ko-KR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 차량 준비 시</a:t>
                      </a:r>
                      <a:r>
                        <a:rPr lang="en-US" altLang="ko-KR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ko-KR" sz="1400" b="1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해당 원가상승 요인에 대해 취해야 할 방안</a:t>
                      </a:r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3820042"/>
                  </a:ext>
                </a:extLst>
              </a:tr>
              <a:tr h="3608952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4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0348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A06D6E9-3F82-AB83-6238-C8F6DC8A7C8E}"/>
              </a:ext>
            </a:extLst>
          </p:cNvPr>
          <p:cNvSpPr txBox="1"/>
          <p:nvPr/>
        </p:nvSpPr>
        <p:spPr>
          <a:xfrm>
            <a:off x="251669" y="176798"/>
            <a:ext cx="9353725" cy="12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latinLnBrk="1">
              <a:lnSpc>
                <a:spcPct val="130000"/>
              </a:lnSpc>
              <a:spcAft>
                <a:spcPts val="800"/>
              </a:spcAft>
            </a:pPr>
            <a:r>
              <a:rPr lang="en-US" altLang="ko-KR" sz="1800" b="1" dirty="0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2. </a:t>
            </a:r>
            <a:r>
              <a:rPr lang="ko-KR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과거 차량의 원가 명세표와 비교하였을 때</a:t>
            </a:r>
            <a:r>
              <a:rPr lang="en-US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가장 큰 원가상승을 야기시킨 품목 </a:t>
            </a:r>
            <a:r>
              <a:rPr lang="en-US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or </a:t>
            </a:r>
            <a:r>
              <a:rPr lang="ko-KR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요인을 제시하고</a:t>
            </a:r>
            <a:r>
              <a:rPr lang="en-US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그 이유</a:t>
            </a:r>
            <a:r>
              <a:rPr lang="ko-KR" altLang="en-US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와 차기 대회 준비 시 대책</a:t>
            </a:r>
            <a:r>
              <a:rPr lang="ko-KR" altLang="ko-KR" sz="1800" b="1" kern="1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에 대해 설명할 것</a:t>
            </a:r>
            <a:endParaRPr lang="ko-KR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algn="just" latinLnBrk="1">
              <a:lnSpc>
                <a:spcPct val="130000"/>
              </a:lnSpc>
              <a:spcAft>
                <a:spcPts val="800"/>
              </a:spcAft>
            </a:pPr>
            <a:endParaRPr lang="en-US" altLang="ko-KR" sz="18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478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</TotalTime>
  <Words>233</Words>
  <Application>Microsoft Office PowerPoint</Application>
  <PresentationFormat>A4 용지(210x297mm)</PresentationFormat>
  <Paragraphs>27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맑은 고딕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4174</dc:creator>
  <cp:lastModifiedBy>Jiuk Jung</cp:lastModifiedBy>
  <cp:revision>5</cp:revision>
  <dcterms:created xsi:type="dcterms:W3CDTF">2023-08-10T21:44:53Z</dcterms:created>
  <dcterms:modified xsi:type="dcterms:W3CDTF">2023-08-13T10:33:10Z</dcterms:modified>
</cp:coreProperties>
</file>